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6858000" cx="9144000"/>
  <p:notesSz cx="7010400" cy="9236075"/>
  <p:embeddedFontLst>
    <p:embeddedFont>
      <p:font typeface="Robo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68625" y="692700"/>
            <a:ext cx="4673825" cy="34635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01025" y="4387125"/>
            <a:ext cx="5608300" cy="41562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/>
          <p:nvPr>
            <p:ph idx="1" type="body"/>
          </p:nvPr>
        </p:nvSpPr>
        <p:spPr>
          <a:xfrm>
            <a:off x="701025" y="4387125"/>
            <a:ext cx="5608300" cy="4156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3:notes"/>
          <p:cNvSpPr/>
          <p:nvPr>
            <p:ph idx="2" type="sldImg"/>
          </p:nvPr>
        </p:nvSpPr>
        <p:spPr>
          <a:xfrm>
            <a:off x="1168625" y="692700"/>
            <a:ext cx="4673825" cy="34635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a563b32e5_0_71:notes"/>
          <p:cNvSpPr txBox="1"/>
          <p:nvPr>
            <p:ph idx="1" type="body"/>
          </p:nvPr>
        </p:nvSpPr>
        <p:spPr>
          <a:xfrm>
            <a:off x="701025" y="4387125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2a563b32e5_0_71:notes"/>
          <p:cNvSpPr/>
          <p:nvPr>
            <p:ph idx="2" type="sldImg"/>
          </p:nvPr>
        </p:nvSpPr>
        <p:spPr>
          <a:xfrm>
            <a:off x="1168625" y="692700"/>
            <a:ext cx="4673700" cy="346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a563b32e5_0_87:notes"/>
          <p:cNvSpPr txBox="1"/>
          <p:nvPr>
            <p:ph idx="1" type="body"/>
          </p:nvPr>
        </p:nvSpPr>
        <p:spPr>
          <a:xfrm>
            <a:off x="701025" y="4387125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2a563b32e5_0_87:notes"/>
          <p:cNvSpPr/>
          <p:nvPr>
            <p:ph idx="2" type="sldImg"/>
          </p:nvPr>
        </p:nvSpPr>
        <p:spPr>
          <a:xfrm>
            <a:off x="1168625" y="692700"/>
            <a:ext cx="4673700" cy="346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a563b32e5_0_101:notes"/>
          <p:cNvSpPr txBox="1"/>
          <p:nvPr>
            <p:ph idx="1" type="body"/>
          </p:nvPr>
        </p:nvSpPr>
        <p:spPr>
          <a:xfrm>
            <a:off x="701025" y="4387125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2a563b32e5_0_101:notes"/>
          <p:cNvSpPr/>
          <p:nvPr>
            <p:ph idx="2" type="sldImg"/>
          </p:nvPr>
        </p:nvSpPr>
        <p:spPr>
          <a:xfrm>
            <a:off x="1168625" y="692700"/>
            <a:ext cx="4673700" cy="346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a563b32e5_1_2:notes"/>
          <p:cNvSpPr txBox="1"/>
          <p:nvPr>
            <p:ph idx="1" type="body"/>
          </p:nvPr>
        </p:nvSpPr>
        <p:spPr>
          <a:xfrm>
            <a:off x="701025" y="4387125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2a563b32e5_1_2:notes"/>
          <p:cNvSpPr/>
          <p:nvPr>
            <p:ph idx="2" type="sldImg"/>
          </p:nvPr>
        </p:nvSpPr>
        <p:spPr>
          <a:xfrm>
            <a:off x="1168625" y="692700"/>
            <a:ext cx="4673700" cy="346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a563b32e5_1_15:notes"/>
          <p:cNvSpPr txBox="1"/>
          <p:nvPr>
            <p:ph idx="1" type="body"/>
          </p:nvPr>
        </p:nvSpPr>
        <p:spPr>
          <a:xfrm>
            <a:off x="701025" y="4387125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2a563b32e5_1_15:notes"/>
          <p:cNvSpPr/>
          <p:nvPr>
            <p:ph idx="2" type="sldImg"/>
          </p:nvPr>
        </p:nvSpPr>
        <p:spPr>
          <a:xfrm>
            <a:off x="1168625" y="692700"/>
            <a:ext cx="4673700" cy="346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a563b32e5_2_0:notes"/>
          <p:cNvSpPr txBox="1"/>
          <p:nvPr>
            <p:ph idx="1" type="body"/>
          </p:nvPr>
        </p:nvSpPr>
        <p:spPr>
          <a:xfrm>
            <a:off x="701025" y="4387125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2a563b32e5_2_0:notes"/>
          <p:cNvSpPr/>
          <p:nvPr>
            <p:ph idx="2" type="sldImg"/>
          </p:nvPr>
        </p:nvSpPr>
        <p:spPr>
          <a:xfrm>
            <a:off x="1168625" y="692700"/>
            <a:ext cx="4673700" cy="346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a563b32e5_2_13:notes"/>
          <p:cNvSpPr txBox="1"/>
          <p:nvPr>
            <p:ph idx="1" type="body"/>
          </p:nvPr>
        </p:nvSpPr>
        <p:spPr>
          <a:xfrm>
            <a:off x="701025" y="4387125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2a563b32e5_2_13:notes"/>
          <p:cNvSpPr/>
          <p:nvPr>
            <p:ph idx="2" type="sldImg"/>
          </p:nvPr>
        </p:nvSpPr>
        <p:spPr>
          <a:xfrm>
            <a:off x="1168625" y="692700"/>
            <a:ext cx="4673700" cy="346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b685a6fab_0_59:notes"/>
          <p:cNvSpPr txBox="1"/>
          <p:nvPr>
            <p:ph idx="1" type="body"/>
          </p:nvPr>
        </p:nvSpPr>
        <p:spPr>
          <a:xfrm>
            <a:off x="701025" y="4387125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2b685a6fab_0_59:notes"/>
          <p:cNvSpPr/>
          <p:nvPr>
            <p:ph idx="2" type="sldImg"/>
          </p:nvPr>
        </p:nvSpPr>
        <p:spPr>
          <a:xfrm>
            <a:off x="1168625" y="692700"/>
            <a:ext cx="4673700" cy="346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b685a6fab_0_71:notes"/>
          <p:cNvSpPr txBox="1"/>
          <p:nvPr>
            <p:ph idx="1" type="body"/>
          </p:nvPr>
        </p:nvSpPr>
        <p:spPr>
          <a:xfrm>
            <a:off x="701025" y="4387125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2b685a6fab_0_71:notes"/>
          <p:cNvSpPr/>
          <p:nvPr>
            <p:ph idx="2" type="sldImg"/>
          </p:nvPr>
        </p:nvSpPr>
        <p:spPr>
          <a:xfrm>
            <a:off x="1168625" y="692700"/>
            <a:ext cx="4673700" cy="346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a563b32e5_0_13:notes"/>
          <p:cNvSpPr txBox="1"/>
          <p:nvPr>
            <p:ph idx="1" type="body"/>
          </p:nvPr>
        </p:nvSpPr>
        <p:spPr>
          <a:xfrm>
            <a:off x="701025" y="4387125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2a563b32e5_0_13:notes"/>
          <p:cNvSpPr/>
          <p:nvPr>
            <p:ph idx="2" type="sldImg"/>
          </p:nvPr>
        </p:nvSpPr>
        <p:spPr>
          <a:xfrm>
            <a:off x="1168625" y="692700"/>
            <a:ext cx="4673700" cy="346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b685a6fab_0_7:notes"/>
          <p:cNvSpPr txBox="1"/>
          <p:nvPr>
            <p:ph idx="1" type="body"/>
          </p:nvPr>
        </p:nvSpPr>
        <p:spPr>
          <a:xfrm>
            <a:off x="701025" y="4387125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2b685a6fab_0_7:notes"/>
          <p:cNvSpPr/>
          <p:nvPr>
            <p:ph idx="2" type="sldImg"/>
          </p:nvPr>
        </p:nvSpPr>
        <p:spPr>
          <a:xfrm>
            <a:off x="1168625" y="692700"/>
            <a:ext cx="4673700" cy="346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b97014bac_0_0:notes"/>
          <p:cNvSpPr txBox="1"/>
          <p:nvPr>
            <p:ph idx="1" type="body"/>
          </p:nvPr>
        </p:nvSpPr>
        <p:spPr>
          <a:xfrm>
            <a:off x="701025" y="4387125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2b97014bac_0_0:notes"/>
          <p:cNvSpPr/>
          <p:nvPr>
            <p:ph idx="2" type="sldImg"/>
          </p:nvPr>
        </p:nvSpPr>
        <p:spPr>
          <a:xfrm>
            <a:off x="1168625" y="692700"/>
            <a:ext cx="4673700" cy="346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b685a6fab_0_31:notes"/>
          <p:cNvSpPr txBox="1"/>
          <p:nvPr>
            <p:ph idx="1" type="body"/>
          </p:nvPr>
        </p:nvSpPr>
        <p:spPr>
          <a:xfrm>
            <a:off x="701025" y="4387125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2b685a6fab_0_31:notes"/>
          <p:cNvSpPr/>
          <p:nvPr>
            <p:ph idx="2" type="sldImg"/>
          </p:nvPr>
        </p:nvSpPr>
        <p:spPr>
          <a:xfrm>
            <a:off x="1168625" y="692700"/>
            <a:ext cx="4673700" cy="346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b685a6fab_0_41:notes"/>
          <p:cNvSpPr txBox="1"/>
          <p:nvPr>
            <p:ph idx="1" type="body"/>
          </p:nvPr>
        </p:nvSpPr>
        <p:spPr>
          <a:xfrm>
            <a:off x="701025" y="4387125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2b685a6fab_0_41:notes"/>
          <p:cNvSpPr/>
          <p:nvPr>
            <p:ph idx="2" type="sldImg"/>
          </p:nvPr>
        </p:nvSpPr>
        <p:spPr>
          <a:xfrm>
            <a:off x="1168625" y="692700"/>
            <a:ext cx="4673700" cy="346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a563b32e5_0_0:notes"/>
          <p:cNvSpPr txBox="1"/>
          <p:nvPr>
            <p:ph idx="1" type="body"/>
          </p:nvPr>
        </p:nvSpPr>
        <p:spPr>
          <a:xfrm>
            <a:off x="701025" y="4387125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2a563b32e5_0_0:notes"/>
          <p:cNvSpPr/>
          <p:nvPr>
            <p:ph idx="2" type="sldImg"/>
          </p:nvPr>
        </p:nvSpPr>
        <p:spPr>
          <a:xfrm>
            <a:off x="1168625" y="692700"/>
            <a:ext cx="4673700" cy="346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b685a6fab_0_21:notes"/>
          <p:cNvSpPr txBox="1"/>
          <p:nvPr>
            <p:ph idx="1" type="body"/>
          </p:nvPr>
        </p:nvSpPr>
        <p:spPr>
          <a:xfrm>
            <a:off x="701025" y="4387125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2b685a6fab_0_21:notes"/>
          <p:cNvSpPr/>
          <p:nvPr>
            <p:ph idx="2" type="sldImg"/>
          </p:nvPr>
        </p:nvSpPr>
        <p:spPr>
          <a:xfrm>
            <a:off x="1168625" y="692700"/>
            <a:ext cx="4673700" cy="346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a563b32e5_0_30:notes"/>
          <p:cNvSpPr txBox="1"/>
          <p:nvPr>
            <p:ph idx="1" type="body"/>
          </p:nvPr>
        </p:nvSpPr>
        <p:spPr>
          <a:xfrm>
            <a:off x="701025" y="4387125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2a563b32e5_0_30:notes"/>
          <p:cNvSpPr/>
          <p:nvPr>
            <p:ph idx="2" type="sldImg"/>
          </p:nvPr>
        </p:nvSpPr>
        <p:spPr>
          <a:xfrm>
            <a:off x="1168625" y="692700"/>
            <a:ext cx="4673700" cy="346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a563b32e5_0_45:notes"/>
          <p:cNvSpPr txBox="1"/>
          <p:nvPr>
            <p:ph idx="1" type="body"/>
          </p:nvPr>
        </p:nvSpPr>
        <p:spPr>
          <a:xfrm>
            <a:off x="701025" y="4387125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2a563b32e5_0_45:notes"/>
          <p:cNvSpPr/>
          <p:nvPr>
            <p:ph idx="2" type="sldImg"/>
          </p:nvPr>
        </p:nvSpPr>
        <p:spPr>
          <a:xfrm>
            <a:off x="1168625" y="692700"/>
            <a:ext cx="4673700" cy="346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a563b32e5_0_57:notes"/>
          <p:cNvSpPr txBox="1"/>
          <p:nvPr>
            <p:ph idx="1" type="body"/>
          </p:nvPr>
        </p:nvSpPr>
        <p:spPr>
          <a:xfrm>
            <a:off x="701025" y="4387125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2a563b32e5_0_57:notes"/>
          <p:cNvSpPr/>
          <p:nvPr>
            <p:ph idx="2" type="sldImg"/>
          </p:nvPr>
        </p:nvSpPr>
        <p:spPr>
          <a:xfrm>
            <a:off x="1168625" y="692700"/>
            <a:ext cx="4673700" cy="346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b="0" i="0" sz="135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1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1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5.jpg"/><Relationship Id="rId9" Type="http://schemas.openxmlformats.org/officeDocument/2006/relationships/image" Target="../media/image22.jp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19.jpg"/><Relationship Id="rId8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25.jpg"/><Relationship Id="rId8" Type="http://schemas.openxmlformats.org/officeDocument/2006/relationships/image" Target="../media/image2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20.png"/><Relationship Id="rId8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15.png"/><Relationship Id="rId8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5.jpg"/><Relationship Id="rId9" Type="http://schemas.openxmlformats.org/officeDocument/2006/relationships/image" Target="../media/image9.jp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2.png"/><Relationship Id="rId8" Type="http://schemas.openxmlformats.org/officeDocument/2006/relationships/image" Target="../media/image2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5.jpg"/><Relationship Id="rId9" Type="http://schemas.openxmlformats.org/officeDocument/2006/relationships/image" Target="../media/image18.jp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10.jpg"/><Relationship Id="rId8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XTUNIVERSITARIA\Desktop\VINCULACION UT\LOGO DE UT con DE.png"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102" y="245036"/>
            <a:ext cx="1224136" cy="4832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h.canalsonora.com/wp-content/uploads/2016/03/Logo-Sonora-unidos.jpg" id="85" name="Google Shape;85;p13"/>
          <p:cNvPicPr preferRelativeResize="0"/>
          <p:nvPr/>
        </p:nvPicPr>
        <p:blipFill rotWithShape="1">
          <a:blip r:embed="rId4">
            <a:alphaModFix/>
          </a:blip>
          <a:srcRect b="27505" l="5705" r="6348" t="21111"/>
          <a:stretch/>
        </p:blipFill>
        <p:spPr>
          <a:xfrm>
            <a:off x="3943288" y="6093296"/>
            <a:ext cx="1041400" cy="309563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/>
          <p:nvPr/>
        </p:nvSpPr>
        <p:spPr>
          <a:xfrm>
            <a:off x="778823" y="14555969"/>
            <a:ext cx="6861810" cy="63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3"/>
          <p:cNvSpPr/>
          <p:nvPr/>
        </p:nvSpPr>
        <p:spPr>
          <a:xfrm>
            <a:off x="1310590" y="6402859"/>
            <a:ext cx="6861810" cy="63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3"/>
          <p:cNvSpPr/>
          <p:nvPr/>
        </p:nvSpPr>
        <p:spPr>
          <a:xfrm>
            <a:off x="1069626" y="6431960"/>
            <a:ext cx="714876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San Luis Río Colorado, Sonora a </a:t>
            </a:r>
            <a:r>
              <a:rPr lang="es-MX" sz="1200">
                <a:solidFill>
                  <a:schemeClr val="dk1"/>
                </a:solidFill>
              </a:rPr>
              <a:t>11</a:t>
            </a:r>
            <a:r>
              <a:rPr lang="es-MX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diciembre del 2017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pg200.sec-sonora.gob.mx/cambiospersonal/sistema/images/logoOficial_.png" id="89" name="Google Shape;89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1207" y="245036"/>
            <a:ext cx="3290673" cy="483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0238" y="192868"/>
            <a:ext cx="1885462" cy="53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7864" y="1231177"/>
            <a:ext cx="3290677" cy="93427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/>
        </p:nvSpPr>
        <p:spPr>
          <a:xfrm>
            <a:off x="379050" y="2447600"/>
            <a:ext cx="8385900" cy="13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400">
                <a:latin typeface="Roboto"/>
                <a:ea typeface="Roboto"/>
                <a:cs typeface="Roboto"/>
                <a:sym typeface="Roboto"/>
              </a:rPr>
              <a:t>Proyecto: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400"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lang="es-MX" sz="2400">
                <a:latin typeface="Roboto"/>
                <a:ea typeface="Roboto"/>
                <a:cs typeface="Roboto"/>
                <a:sym typeface="Roboto"/>
              </a:rPr>
              <a:t>Desarrollo de prototipo de sistema GPM y POS para módulo de trámites de cuenta única en SiGob S.A. de C.V.”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MX" sz="2400">
                <a:latin typeface="Roboto"/>
                <a:ea typeface="Roboto"/>
                <a:cs typeface="Roboto"/>
                <a:sym typeface="Roboto"/>
              </a:rPr>
              <a:t> 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400">
                <a:latin typeface="Roboto"/>
                <a:ea typeface="Roboto"/>
                <a:cs typeface="Roboto"/>
                <a:sym typeface="Roboto"/>
              </a:rPr>
              <a:t>Tic’s 6-1 BIS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2540850" y="4801450"/>
            <a:ext cx="40623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latin typeface="Roboto"/>
                <a:ea typeface="Roboto"/>
                <a:cs typeface="Roboto"/>
                <a:sym typeface="Roboto"/>
              </a:rPr>
              <a:t>Martín</a:t>
            </a:r>
            <a:r>
              <a:rPr lang="es-MX" sz="2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MX" sz="2000">
                <a:latin typeface="Roboto"/>
                <a:ea typeface="Roboto"/>
                <a:cs typeface="Roboto"/>
                <a:sym typeface="Roboto"/>
              </a:rPr>
              <a:t>Galván</a:t>
            </a:r>
            <a:r>
              <a:rPr lang="es-MX" sz="2000">
                <a:latin typeface="Roboto"/>
                <a:ea typeface="Roboto"/>
                <a:cs typeface="Roboto"/>
                <a:sym typeface="Roboto"/>
              </a:rPr>
              <a:t> Covarrubias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latin typeface="Roboto"/>
                <a:ea typeface="Roboto"/>
                <a:cs typeface="Roboto"/>
                <a:sym typeface="Roboto"/>
              </a:rPr>
              <a:t>Hugo Eden Moroyoqui Alvarado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" name="Google Shape;94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2850" y="806525"/>
            <a:ext cx="3849125" cy="206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XTUNIVERSITARIA\Desktop\VINCULACION UT\LOGO DE UT con DE.png" id="204" name="Google Shape;20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102" y="245036"/>
            <a:ext cx="1224136" cy="4832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h.canalsonora.com/wp-content/uploads/2016/03/Logo-Sonora-unidos.jpg" id="205" name="Google Shape;205;p22"/>
          <p:cNvPicPr preferRelativeResize="0"/>
          <p:nvPr/>
        </p:nvPicPr>
        <p:blipFill rotWithShape="1">
          <a:blip r:embed="rId4">
            <a:alphaModFix/>
          </a:blip>
          <a:srcRect b="27506" l="5708" r="6341" t="21108"/>
          <a:stretch/>
        </p:blipFill>
        <p:spPr>
          <a:xfrm>
            <a:off x="3943288" y="6093296"/>
            <a:ext cx="1041400" cy="309563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2"/>
          <p:cNvSpPr/>
          <p:nvPr/>
        </p:nvSpPr>
        <p:spPr>
          <a:xfrm>
            <a:off x="778823" y="14555969"/>
            <a:ext cx="6861900" cy="63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2"/>
          <p:cNvSpPr/>
          <p:nvPr/>
        </p:nvSpPr>
        <p:spPr>
          <a:xfrm>
            <a:off x="1310590" y="6402859"/>
            <a:ext cx="6861900" cy="63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2"/>
          <p:cNvSpPr/>
          <p:nvPr/>
        </p:nvSpPr>
        <p:spPr>
          <a:xfrm>
            <a:off x="1069626" y="6431960"/>
            <a:ext cx="714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San Luis Río Colorado, Sonora a </a:t>
            </a:r>
            <a:r>
              <a:rPr lang="es-MX" sz="1200">
                <a:solidFill>
                  <a:schemeClr val="dk1"/>
                </a:solidFill>
              </a:rPr>
              <a:t>11</a:t>
            </a:r>
            <a:r>
              <a:rPr lang="es-MX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diciembre del 2017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pg200.sec-sonora.gob.mx/cambiospersonal/sistema/images/logoOficial_.png" id="209" name="Google Shape;209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1207" y="245036"/>
            <a:ext cx="3290673" cy="483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0238" y="192868"/>
            <a:ext cx="1885462" cy="53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486" y="1300924"/>
            <a:ext cx="2394101" cy="42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74950" y="1282675"/>
            <a:ext cx="2394101" cy="4256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00415" y="1282675"/>
            <a:ext cx="2353512" cy="4183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XTUNIVERSITARIA\Desktop\VINCULACION UT\LOGO DE UT con DE.png" id="218" name="Google Shape;21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102" y="245036"/>
            <a:ext cx="1224136" cy="4832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h.canalsonora.com/wp-content/uploads/2016/03/Logo-Sonora-unidos.jpg" id="219" name="Google Shape;219;p23"/>
          <p:cNvPicPr preferRelativeResize="0"/>
          <p:nvPr/>
        </p:nvPicPr>
        <p:blipFill rotWithShape="1">
          <a:blip r:embed="rId4">
            <a:alphaModFix/>
          </a:blip>
          <a:srcRect b="27506" l="5708" r="6341" t="21108"/>
          <a:stretch/>
        </p:blipFill>
        <p:spPr>
          <a:xfrm>
            <a:off x="3943288" y="6093296"/>
            <a:ext cx="1041400" cy="309563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3"/>
          <p:cNvSpPr/>
          <p:nvPr/>
        </p:nvSpPr>
        <p:spPr>
          <a:xfrm>
            <a:off x="778823" y="14555969"/>
            <a:ext cx="6861900" cy="63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3"/>
          <p:cNvSpPr/>
          <p:nvPr/>
        </p:nvSpPr>
        <p:spPr>
          <a:xfrm>
            <a:off x="1310590" y="6402859"/>
            <a:ext cx="6861900" cy="63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3"/>
          <p:cNvSpPr/>
          <p:nvPr/>
        </p:nvSpPr>
        <p:spPr>
          <a:xfrm>
            <a:off x="1069626" y="6431960"/>
            <a:ext cx="714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San Luis Río Colorado, Sonora a </a:t>
            </a:r>
            <a:r>
              <a:rPr lang="es-MX" sz="1200">
                <a:solidFill>
                  <a:schemeClr val="dk1"/>
                </a:solidFill>
              </a:rPr>
              <a:t>11</a:t>
            </a:r>
            <a:r>
              <a:rPr lang="es-MX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diciembre del 2017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pg200.sec-sonora.gob.mx/cambiospersonal/sistema/images/logoOficial_.png" id="223" name="Google Shape;223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1207" y="245036"/>
            <a:ext cx="3290673" cy="483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0238" y="192868"/>
            <a:ext cx="1885462" cy="53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69625" y="1350863"/>
            <a:ext cx="2507900" cy="445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32825" y="1336288"/>
            <a:ext cx="2507900" cy="445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XTUNIVERSITARIA\Desktop\VINCULACION UT\LOGO DE UT con DE.png" id="231" name="Google Shape;23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102" y="245036"/>
            <a:ext cx="1224136" cy="4832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h.canalsonora.com/wp-content/uploads/2016/03/Logo-Sonora-unidos.jpg" id="232" name="Google Shape;232;p24"/>
          <p:cNvPicPr preferRelativeResize="0"/>
          <p:nvPr/>
        </p:nvPicPr>
        <p:blipFill rotWithShape="1">
          <a:blip r:embed="rId4">
            <a:alphaModFix/>
          </a:blip>
          <a:srcRect b="27506" l="5708" r="6341" t="21108"/>
          <a:stretch/>
        </p:blipFill>
        <p:spPr>
          <a:xfrm>
            <a:off x="3943288" y="6093296"/>
            <a:ext cx="1041400" cy="309563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4"/>
          <p:cNvSpPr/>
          <p:nvPr/>
        </p:nvSpPr>
        <p:spPr>
          <a:xfrm>
            <a:off x="778823" y="14555969"/>
            <a:ext cx="6861900" cy="63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4"/>
          <p:cNvSpPr/>
          <p:nvPr/>
        </p:nvSpPr>
        <p:spPr>
          <a:xfrm>
            <a:off x="1310590" y="6402859"/>
            <a:ext cx="6861900" cy="63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4"/>
          <p:cNvSpPr/>
          <p:nvPr/>
        </p:nvSpPr>
        <p:spPr>
          <a:xfrm>
            <a:off x="1069626" y="6431960"/>
            <a:ext cx="714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San Luis Río Colorado, Sonora a </a:t>
            </a:r>
            <a:r>
              <a:rPr lang="es-MX" sz="1200">
                <a:solidFill>
                  <a:schemeClr val="dk1"/>
                </a:solidFill>
              </a:rPr>
              <a:t>11</a:t>
            </a:r>
            <a:r>
              <a:rPr lang="es-MX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diciembre del 2017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pg200.sec-sonora.gob.mx/cambiospersonal/sistema/images/logoOficial_.png" id="236" name="Google Shape;236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1207" y="245036"/>
            <a:ext cx="3290673" cy="483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0238" y="192868"/>
            <a:ext cx="1885462" cy="53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"/>
          <p:cNvPicPr preferRelativeResize="0"/>
          <p:nvPr/>
        </p:nvPicPr>
        <p:blipFill rotWithShape="1">
          <a:blip r:embed="rId7">
            <a:alphaModFix/>
          </a:blip>
          <a:srcRect b="28660" l="8684" r="8923" t="5830"/>
          <a:stretch/>
        </p:blipFill>
        <p:spPr>
          <a:xfrm>
            <a:off x="-31150" y="1121975"/>
            <a:ext cx="9175149" cy="4559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XTUNIVERSITARIA\Desktop\VINCULACION UT\LOGO DE UT con DE.png" id="243" name="Google Shape;24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102" y="245036"/>
            <a:ext cx="1224136" cy="4832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h.canalsonora.com/wp-content/uploads/2016/03/Logo-Sonora-unidos.jpg" id="244" name="Google Shape;244;p25"/>
          <p:cNvPicPr preferRelativeResize="0"/>
          <p:nvPr/>
        </p:nvPicPr>
        <p:blipFill rotWithShape="1">
          <a:blip r:embed="rId4">
            <a:alphaModFix/>
          </a:blip>
          <a:srcRect b="27506" l="5708" r="6341" t="21108"/>
          <a:stretch/>
        </p:blipFill>
        <p:spPr>
          <a:xfrm>
            <a:off x="3943288" y="6093296"/>
            <a:ext cx="1041400" cy="30956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5"/>
          <p:cNvSpPr/>
          <p:nvPr/>
        </p:nvSpPr>
        <p:spPr>
          <a:xfrm>
            <a:off x="778823" y="14555969"/>
            <a:ext cx="6861900" cy="63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5"/>
          <p:cNvSpPr/>
          <p:nvPr/>
        </p:nvSpPr>
        <p:spPr>
          <a:xfrm>
            <a:off x="1310590" y="6402859"/>
            <a:ext cx="6861900" cy="63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5"/>
          <p:cNvSpPr/>
          <p:nvPr/>
        </p:nvSpPr>
        <p:spPr>
          <a:xfrm>
            <a:off x="1069626" y="6431960"/>
            <a:ext cx="714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San Luis Río Colorado, Sonora a </a:t>
            </a:r>
            <a:r>
              <a:rPr lang="es-MX" sz="1200">
                <a:solidFill>
                  <a:schemeClr val="dk1"/>
                </a:solidFill>
              </a:rPr>
              <a:t>11</a:t>
            </a:r>
            <a:r>
              <a:rPr lang="es-MX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diciembre del 2017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pg200.sec-sonora.gob.mx/cambiospersonal/sistema/images/logoOficial_.png" id="248" name="Google Shape;248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1207" y="245036"/>
            <a:ext cx="3290673" cy="483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0238" y="192868"/>
            <a:ext cx="1885462" cy="53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5"/>
          <p:cNvPicPr preferRelativeResize="0"/>
          <p:nvPr/>
        </p:nvPicPr>
        <p:blipFill rotWithShape="1">
          <a:blip r:embed="rId7">
            <a:alphaModFix/>
          </a:blip>
          <a:srcRect b="34065" l="34594" r="34532" t="28782"/>
          <a:stretch/>
        </p:blipFill>
        <p:spPr>
          <a:xfrm>
            <a:off x="61100" y="1928500"/>
            <a:ext cx="4353101" cy="3274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5"/>
          <p:cNvPicPr preferRelativeResize="0"/>
          <p:nvPr/>
        </p:nvPicPr>
        <p:blipFill rotWithShape="1">
          <a:blip r:embed="rId8">
            <a:alphaModFix/>
          </a:blip>
          <a:srcRect b="31581" l="34510" r="34401" t="30050"/>
          <a:stretch/>
        </p:blipFill>
        <p:spPr>
          <a:xfrm>
            <a:off x="4582200" y="1883225"/>
            <a:ext cx="4399744" cy="339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XTUNIVERSITARIA\Desktop\VINCULACION UT\LOGO DE UT con DE.png" id="256" name="Google Shape;25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102" y="245036"/>
            <a:ext cx="1224136" cy="4832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h.canalsonora.com/wp-content/uploads/2016/03/Logo-Sonora-unidos.jpg" id="257" name="Google Shape;257;p26"/>
          <p:cNvPicPr preferRelativeResize="0"/>
          <p:nvPr/>
        </p:nvPicPr>
        <p:blipFill rotWithShape="1">
          <a:blip r:embed="rId4">
            <a:alphaModFix/>
          </a:blip>
          <a:srcRect b="27506" l="5708" r="6341" t="21108"/>
          <a:stretch/>
        </p:blipFill>
        <p:spPr>
          <a:xfrm>
            <a:off x="3943288" y="6093296"/>
            <a:ext cx="1041400" cy="309563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6"/>
          <p:cNvSpPr/>
          <p:nvPr/>
        </p:nvSpPr>
        <p:spPr>
          <a:xfrm>
            <a:off x="778823" y="14555969"/>
            <a:ext cx="6861900" cy="63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1310590" y="6402859"/>
            <a:ext cx="6861900" cy="63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6"/>
          <p:cNvSpPr/>
          <p:nvPr/>
        </p:nvSpPr>
        <p:spPr>
          <a:xfrm>
            <a:off x="1069626" y="6431960"/>
            <a:ext cx="714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San Luis Río Colorado, Sonora a </a:t>
            </a:r>
            <a:r>
              <a:rPr lang="es-MX" sz="1200">
                <a:solidFill>
                  <a:schemeClr val="dk1"/>
                </a:solidFill>
              </a:rPr>
              <a:t>11</a:t>
            </a:r>
            <a:r>
              <a:rPr lang="es-MX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diciembre del 2017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pg200.sec-sonora.gob.mx/cambiospersonal/sistema/images/logoOficial_.png" id="261" name="Google Shape;261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1207" y="245036"/>
            <a:ext cx="3290673" cy="483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0238" y="192868"/>
            <a:ext cx="1885462" cy="53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6"/>
          <p:cNvPicPr preferRelativeResize="0"/>
          <p:nvPr/>
        </p:nvPicPr>
        <p:blipFill rotWithShape="1">
          <a:blip r:embed="rId7">
            <a:alphaModFix/>
          </a:blip>
          <a:srcRect b="47122" l="22457" r="22649" t="20325"/>
          <a:stretch/>
        </p:blipFill>
        <p:spPr>
          <a:xfrm>
            <a:off x="309725" y="804450"/>
            <a:ext cx="8668499" cy="321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6"/>
          <p:cNvPicPr preferRelativeResize="0"/>
          <p:nvPr/>
        </p:nvPicPr>
        <p:blipFill rotWithShape="1">
          <a:blip r:embed="rId8">
            <a:alphaModFix/>
          </a:blip>
          <a:srcRect b="51228" l="23110" r="22268" t="26597"/>
          <a:stretch/>
        </p:blipFill>
        <p:spPr>
          <a:xfrm>
            <a:off x="694675" y="3987775"/>
            <a:ext cx="7941350" cy="201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XTUNIVERSITARIA\Desktop\VINCULACION UT\LOGO DE UT con DE.png" id="269" name="Google Shape;26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102" y="245036"/>
            <a:ext cx="1224136" cy="4832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h.canalsonora.com/wp-content/uploads/2016/03/Logo-Sonora-unidos.jpg" id="270" name="Google Shape;270;p27"/>
          <p:cNvPicPr preferRelativeResize="0"/>
          <p:nvPr/>
        </p:nvPicPr>
        <p:blipFill rotWithShape="1">
          <a:blip r:embed="rId4">
            <a:alphaModFix/>
          </a:blip>
          <a:srcRect b="27506" l="5708" r="6341" t="21108"/>
          <a:stretch/>
        </p:blipFill>
        <p:spPr>
          <a:xfrm>
            <a:off x="3943288" y="6093296"/>
            <a:ext cx="1041400" cy="309563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7"/>
          <p:cNvSpPr/>
          <p:nvPr/>
        </p:nvSpPr>
        <p:spPr>
          <a:xfrm>
            <a:off x="778823" y="14555969"/>
            <a:ext cx="6861900" cy="63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1310590" y="6402859"/>
            <a:ext cx="6861900" cy="63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1069626" y="6431960"/>
            <a:ext cx="714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San Luis Río Colorado, Sonora a </a:t>
            </a:r>
            <a:r>
              <a:rPr lang="es-MX" sz="1200">
                <a:solidFill>
                  <a:schemeClr val="dk1"/>
                </a:solidFill>
              </a:rPr>
              <a:t>11</a:t>
            </a:r>
            <a:r>
              <a:rPr lang="es-MX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diciembre del 2017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pg200.sec-sonora.gob.mx/cambiospersonal/sistema/images/logoOficial_.png" id="274" name="Google Shape;274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1207" y="245036"/>
            <a:ext cx="3290673" cy="483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0238" y="192868"/>
            <a:ext cx="1885462" cy="53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7"/>
          <p:cNvPicPr preferRelativeResize="0"/>
          <p:nvPr/>
        </p:nvPicPr>
        <p:blipFill rotWithShape="1">
          <a:blip r:embed="rId7">
            <a:alphaModFix/>
          </a:blip>
          <a:srcRect b="22109" l="21560" r="3002" t="31606"/>
          <a:stretch/>
        </p:blipFill>
        <p:spPr>
          <a:xfrm>
            <a:off x="0" y="1836950"/>
            <a:ext cx="9144000" cy="3506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XTUNIVERSITARIA\Desktop\VINCULACION UT\LOGO DE UT con DE.png" id="281" name="Google Shape;28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102" y="245036"/>
            <a:ext cx="1224136" cy="4832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h.canalsonora.com/wp-content/uploads/2016/03/Logo-Sonora-unidos.jpg" id="282" name="Google Shape;282;p28"/>
          <p:cNvPicPr preferRelativeResize="0"/>
          <p:nvPr/>
        </p:nvPicPr>
        <p:blipFill rotWithShape="1">
          <a:blip r:embed="rId4">
            <a:alphaModFix/>
          </a:blip>
          <a:srcRect b="27506" l="5708" r="6341" t="21108"/>
          <a:stretch/>
        </p:blipFill>
        <p:spPr>
          <a:xfrm>
            <a:off x="3943288" y="6093296"/>
            <a:ext cx="1041400" cy="30956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8"/>
          <p:cNvSpPr/>
          <p:nvPr/>
        </p:nvSpPr>
        <p:spPr>
          <a:xfrm>
            <a:off x="778823" y="14555969"/>
            <a:ext cx="6861900" cy="63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8"/>
          <p:cNvSpPr/>
          <p:nvPr/>
        </p:nvSpPr>
        <p:spPr>
          <a:xfrm>
            <a:off x="1310590" y="6402859"/>
            <a:ext cx="6861900" cy="63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8"/>
          <p:cNvSpPr/>
          <p:nvPr/>
        </p:nvSpPr>
        <p:spPr>
          <a:xfrm>
            <a:off x="1069626" y="6431960"/>
            <a:ext cx="714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San Luis Río Colorado, Sonora a </a:t>
            </a:r>
            <a:r>
              <a:rPr lang="es-MX" sz="1200">
                <a:solidFill>
                  <a:schemeClr val="dk1"/>
                </a:solidFill>
              </a:rPr>
              <a:t>11</a:t>
            </a:r>
            <a:r>
              <a:rPr lang="es-MX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diciembre del 2017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pg200.sec-sonora.gob.mx/cambiospersonal/sistema/images/logoOficial_.png" id="286" name="Google Shape;286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1207" y="245036"/>
            <a:ext cx="3290673" cy="483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0238" y="192868"/>
            <a:ext cx="1885462" cy="53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8"/>
          <p:cNvPicPr preferRelativeResize="0"/>
          <p:nvPr/>
        </p:nvPicPr>
        <p:blipFill rotWithShape="1">
          <a:blip r:embed="rId7">
            <a:alphaModFix/>
          </a:blip>
          <a:srcRect b="5203" l="13387" r="13816" t="11002"/>
          <a:stretch/>
        </p:blipFill>
        <p:spPr>
          <a:xfrm>
            <a:off x="956650" y="827650"/>
            <a:ext cx="7148701" cy="5143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XTUNIVERSITARIA\Desktop\VINCULACION UT\LOGO DE UT con DE.png" id="293" name="Google Shape;29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102" y="245036"/>
            <a:ext cx="1224136" cy="4832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h.canalsonora.com/wp-content/uploads/2016/03/Logo-Sonora-unidos.jpg" id="294" name="Google Shape;294;p29"/>
          <p:cNvPicPr preferRelativeResize="0"/>
          <p:nvPr/>
        </p:nvPicPr>
        <p:blipFill rotWithShape="1">
          <a:blip r:embed="rId4">
            <a:alphaModFix/>
          </a:blip>
          <a:srcRect b="27506" l="5708" r="6341" t="21108"/>
          <a:stretch/>
        </p:blipFill>
        <p:spPr>
          <a:xfrm>
            <a:off x="3943288" y="6093296"/>
            <a:ext cx="1041400" cy="309563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9"/>
          <p:cNvSpPr/>
          <p:nvPr/>
        </p:nvSpPr>
        <p:spPr>
          <a:xfrm>
            <a:off x="778823" y="14555969"/>
            <a:ext cx="6861900" cy="63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9"/>
          <p:cNvSpPr/>
          <p:nvPr/>
        </p:nvSpPr>
        <p:spPr>
          <a:xfrm>
            <a:off x="1310590" y="6402859"/>
            <a:ext cx="6861900" cy="63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29"/>
          <p:cNvSpPr/>
          <p:nvPr/>
        </p:nvSpPr>
        <p:spPr>
          <a:xfrm>
            <a:off x="1069626" y="6431960"/>
            <a:ext cx="714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San Luis Río Colorado, Sonora a </a:t>
            </a:r>
            <a:r>
              <a:rPr lang="es-MX" sz="1200">
                <a:solidFill>
                  <a:schemeClr val="dk1"/>
                </a:solidFill>
              </a:rPr>
              <a:t>11</a:t>
            </a:r>
            <a:r>
              <a:rPr lang="es-MX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diciembre del 2017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pg200.sec-sonora.gob.mx/cambiospersonal/sistema/images/logoOficial_.png" id="298" name="Google Shape;298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1207" y="245036"/>
            <a:ext cx="3290673" cy="483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0238" y="192868"/>
            <a:ext cx="1885462" cy="53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46748" y="1144100"/>
            <a:ext cx="2492576" cy="7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9"/>
          <p:cNvSpPr txBox="1"/>
          <p:nvPr/>
        </p:nvSpPr>
        <p:spPr>
          <a:xfrm>
            <a:off x="416325" y="1370100"/>
            <a:ext cx="8223000" cy="44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000">
                <a:latin typeface="Roboto"/>
                <a:ea typeface="Roboto"/>
                <a:cs typeface="Roboto"/>
                <a:sym typeface="Roboto"/>
              </a:rPr>
              <a:t>Conclusión</a:t>
            </a:r>
            <a:r>
              <a:rPr b="1" lang="es-MX" sz="3000">
                <a:latin typeface="Roboto"/>
                <a:ea typeface="Roboto"/>
                <a:cs typeface="Roboto"/>
                <a:sym typeface="Roboto"/>
              </a:rPr>
              <a:t>: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000"/>
              <a:t>El trabajo que se mostró anteriormente demuestra que la tecnología en la administración pública está en constante actualización, por ende, se entiende la importancia de estos prototipos para la innovación y desarrollo tecnológico para generar un impacto en la sociedad.</a:t>
            </a:r>
            <a:endParaRPr sz="3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XTUNIVERSITARIA\Desktop\VINCULACION UT\LOGO DE UT con DE.png" id="306" name="Google Shape;30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102" y="245036"/>
            <a:ext cx="1224136" cy="4832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h.canalsonora.com/wp-content/uploads/2016/03/Logo-Sonora-unidos.jpg" id="307" name="Google Shape;307;p30"/>
          <p:cNvPicPr preferRelativeResize="0"/>
          <p:nvPr/>
        </p:nvPicPr>
        <p:blipFill rotWithShape="1">
          <a:blip r:embed="rId4">
            <a:alphaModFix/>
          </a:blip>
          <a:srcRect b="27506" l="5708" r="6341" t="21108"/>
          <a:stretch/>
        </p:blipFill>
        <p:spPr>
          <a:xfrm>
            <a:off x="3943288" y="6093296"/>
            <a:ext cx="1041400" cy="309563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0"/>
          <p:cNvSpPr/>
          <p:nvPr/>
        </p:nvSpPr>
        <p:spPr>
          <a:xfrm>
            <a:off x="778823" y="14555969"/>
            <a:ext cx="6861900" cy="63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30"/>
          <p:cNvSpPr/>
          <p:nvPr/>
        </p:nvSpPr>
        <p:spPr>
          <a:xfrm>
            <a:off x="1310590" y="6402859"/>
            <a:ext cx="6861900" cy="63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30"/>
          <p:cNvSpPr/>
          <p:nvPr/>
        </p:nvSpPr>
        <p:spPr>
          <a:xfrm>
            <a:off x="1069626" y="6431960"/>
            <a:ext cx="714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San Luis Río Colorado, Sonora a </a:t>
            </a:r>
            <a:r>
              <a:rPr lang="es-MX" sz="1200">
                <a:solidFill>
                  <a:schemeClr val="dk1"/>
                </a:solidFill>
              </a:rPr>
              <a:t>11</a:t>
            </a:r>
            <a:r>
              <a:rPr lang="es-MX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diciembre del 2017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pg200.sec-sonora.gob.mx/cambiospersonal/sistema/images/logoOficial_.png" id="311" name="Google Shape;311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1207" y="245036"/>
            <a:ext cx="3290673" cy="483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0238" y="192868"/>
            <a:ext cx="1885462" cy="53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46748" y="1144100"/>
            <a:ext cx="2492576" cy="7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0"/>
          <p:cNvSpPr txBox="1"/>
          <p:nvPr/>
        </p:nvSpPr>
        <p:spPr>
          <a:xfrm>
            <a:off x="416325" y="1370100"/>
            <a:ext cx="8223000" cy="44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000">
                <a:latin typeface="Roboto"/>
                <a:ea typeface="Roboto"/>
                <a:cs typeface="Roboto"/>
                <a:sym typeface="Roboto"/>
              </a:rPr>
              <a:t>Impacto de la propuesta</a:t>
            </a:r>
            <a:r>
              <a:rPr b="1" lang="es-MX" sz="3000">
                <a:latin typeface="Roboto"/>
                <a:ea typeface="Roboto"/>
                <a:cs typeface="Roboto"/>
                <a:sym typeface="Roboto"/>
              </a:rPr>
              <a:t>: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3000">
                <a:latin typeface="Roboto"/>
                <a:ea typeface="Roboto"/>
                <a:cs typeface="Roboto"/>
                <a:sym typeface="Roboto"/>
              </a:rPr>
              <a:t>Las ventajas y mejoras obtenidas a partir de la realización de prototipos de aplicaciones y reforzamiento de la seguridad en sistemas ya existentes son las siguientes: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937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s-MX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Evaluar diferentes tecnologías para aplicaciones móviles y obtener un resultado de cuál es la más óptima para adaptar a la empresa.</a:t>
            </a:r>
            <a:endParaRPr sz="2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XTUNIVERSITARIA\Desktop\VINCULACION UT\LOGO DE UT con DE.png" id="319" name="Google Shape;31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102" y="245036"/>
            <a:ext cx="1224136" cy="4832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h.canalsonora.com/wp-content/uploads/2016/03/Logo-Sonora-unidos.jpg" id="320" name="Google Shape;320;p31"/>
          <p:cNvPicPr preferRelativeResize="0"/>
          <p:nvPr/>
        </p:nvPicPr>
        <p:blipFill rotWithShape="1">
          <a:blip r:embed="rId4">
            <a:alphaModFix/>
          </a:blip>
          <a:srcRect b="27506" l="5708" r="6341" t="21108"/>
          <a:stretch/>
        </p:blipFill>
        <p:spPr>
          <a:xfrm>
            <a:off x="3943288" y="6093296"/>
            <a:ext cx="1041400" cy="309563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1"/>
          <p:cNvSpPr/>
          <p:nvPr/>
        </p:nvSpPr>
        <p:spPr>
          <a:xfrm>
            <a:off x="778823" y="14555969"/>
            <a:ext cx="6861900" cy="63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1310590" y="6402859"/>
            <a:ext cx="6861900" cy="63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31"/>
          <p:cNvSpPr/>
          <p:nvPr/>
        </p:nvSpPr>
        <p:spPr>
          <a:xfrm>
            <a:off x="1069626" y="6431960"/>
            <a:ext cx="714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San Luis Río Colorado, Sonora a </a:t>
            </a:r>
            <a:r>
              <a:rPr lang="es-MX" sz="1200">
                <a:solidFill>
                  <a:schemeClr val="dk1"/>
                </a:solidFill>
              </a:rPr>
              <a:t>11</a:t>
            </a:r>
            <a:r>
              <a:rPr lang="es-MX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diciembre del 2017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pg200.sec-sonora.gob.mx/cambiospersonal/sistema/images/logoOficial_.png" id="324" name="Google Shape;324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1207" y="245036"/>
            <a:ext cx="3290673" cy="483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0238" y="192868"/>
            <a:ext cx="1885462" cy="53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46748" y="1144100"/>
            <a:ext cx="2492576" cy="7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1"/>
          <p:cNvSpPr txBox="1"/>
          <p:nvPr/>
        </p:nvSpPr>
        <p:spPr>
          <a:xfrm>
            <a:off x="416325" y="1370100"/>
            <a:ext cx="8223000" cy="44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SzPts val="2600"/>
              <a:buFont typeface="Roboto"/>
              <a:buChar char="●"/>
            </a:pPr>
            <a:r>
              <a:rPr lang="es-MX" sz="2600">
                <a:latin typeface="Roboto"/>
                <a:ea typeface="Roboto"/>
                <a:cs typeface="Roboto"/>
                <a:sym typeface="Roboto"/>
              </a:rPr>
              <a:t>En sistema GPM-CFE tener mejor control y eficacia de reconexiones eléctricas pendientes o atrasadas.</a:t>
            </a:r>
            <a:endParaRPr sz="2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Roboto"/>
              <a:ea typeface="Roboto"/>
              <a:cs typeface="Roboto"/>
              <a:sym typeface="Roboto"/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SzPts val="2600"/>
              <a:buFont typeface="Roboto"/>
              <a:buChar char="●"/>
            </a:pPr>
            <a:r>
              <a:rPr lang="es-MX" sz="2600">
                <a:latin typeface="Roboto"/>
                <a:ea typeface="Roboto"/>
                <a:cs typeface="Roboto"/>
                <a:sym typeface="Roboto"/>
              </a:rPr>
              <a:t>En sistema GPM-Móvil realización del pago en línea de predial y multas de estacionómetros.</a:t>
            </a:r>
            <a:endParaRPr sz="2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Roboto"/>
              <a:ea typeface="Roboto"/>
              <a:cs typeface="Roboto"/>
              <a:sym typeface="Roboto"/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SzPts val="2600"/>
              <a:buFont typeface="Roboto"/>
              <a:buChar char="●"/>
            </a:pPr>
            <a:r>
              <a:rPr lang="es-MX" sz="2600">
                <a:latin typeface="Roboto"/>
                <a:ea typeface="Roboto"/>
                <a:cs typeface="Roboto"/>
                <a:sym typeface="Roboto"/>
              </a:rPr>
              <a:t>En GPM un mejor control de acceso de usuarios.</a:t>
            </a:r>
            <a:endParaRPr sz="2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Roboto"/>
              <a:ea typeface="Roboto"/>
              <a:cs typeface="Roboto"/>
              <a:sym typeface="Roboto"/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SzPts val="2600"/>
              <a:buFont typeface="Roboto"/>
              <a:buChar char="●"/>
            </a:pPr>
            <a:r>
              <a:rPr lang="es-MX" sz="2600">
                <a:latin typeface="Roboto"/>
                <a:ea typeface="Roboto"/>
                <a:cs typeface="Roboto"/>
                <a:sym typeface="Roboto"/>
              </a:rPr>
              <a:t>Otorgar al cliente un servicio mejorado y más rápido.</a:t>
            </a:r>
            <a:endParaRPr sz="2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XTUNIVERSITARIA\Desktop\VINCULACION UT\LOGO DE UT con DE.png" id="99" name="Google Shape;9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102" y="245036"/>
            <a:ext cx="1224136" cy="4832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h.canalsonora.com/wp-content/uploads/2016/03/Logo-Sonora-unidos.jpg" id="100" name="Google Shape;100;p14"/>
          <p:cNvPicPr preferRelativeResize="0"/>
          <p:nvPr/>
        </p:nvPicPr>
        <p:blipFill rotWithShape="1">
          <a:blip r:embed="rId4">
            <a:alphaModFix/>
          </a:blip>
          <a:srcRect b="27506" l="5708" r="6341" t="21108"/>
          <a:stretch/>
        </p:blipFill>
        <p:spPr>
          <a:xfrm>
            <a:off x="3943288" y="6093296"/>
            <a:ext cx="1041400" cy="309563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/>
          <p:nvPr/>
        </p:nvSpPr>
        <p:spPr>
          <a:xfrm>
            <a:off x="778823" y="14555969"/>
            <a:ext cx="6861900" cy="63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/>
          <p:nvPr/>
        </p:nvSpPr>
        <p:spPr>
          <a:xfrm>
            <a:off x="1310590" y="6402859"/>
            <a:ext cx="6861900" cy="63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1069626" y="6431960"/>
            <a:ext cx="714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San Luis Río Colorado, Sonora a </a:t>
            </a:r>
            <a:r>
              <a:rPr lang="es-MX" sz="1200">
                <a:solidFill>
                  <a:schemeClr val="dk1"/>
                </a:solidFill>
              </a:rPr>
              <a:t>11</a:t>
            </a:r>
            <a:r>
              <a:rPr lang="es-MX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diciembre del 2017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pg200.sec-sonora.gob.mx/cambiospersonal/sistema/images/logoOficial_.png" id="104" name="Google Shape;10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1207" y="245036"/>
            <a:ext cx="3290673" cy="483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0238" y="192868"/>
            <a:ext cx="1885462" cy="53537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 txBox="1"/>
          <p:nvPr/>
        </p:nvSpPr>
        <p:spPr>
          <a:xfrm>
            <a:off x="416325" y="1370100"/>
            <a:ext cx="8223000" cy="44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400">
                <a:latin typeface="Roboto"/>
                <a:ea typeface="Roboto"/>
                <a:cs typeface="Roboto"/>
                <a:sym typeface="Roboto"/>
              </a:rPr>
              <a:t>ÍNDICE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s-MX" sz="2400">
                <a:latin typeface="Roboto"/>
                <a:ea typeface="Roboto"/>
                <a:cs typeface="Roboto"/>
                <a:sym typeface="Roboto"/>
              </a:rPr>
              <a:t>PLANTEAMIENTO DEL PROBLEMA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s-MX" sz="2400">
                <a:latin typeface="Roboto"/>
                <a:ea typeface="Roboto"/>
                <a:cs typeface="Roboto"/>
                <a:sym typeface="Roboto"/>
              </a:rPr>
              <a:t>OBJETIVOS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s-MX" sz="2400">
                <a:latin typeface="Roboto"/>
                <a:ea typeface="Roboto"/>
                <a:cs typeface="Roboto"/>
                <a:sym typeface="Roboto"/>
              </a:rPr>
              <a:t>DESARROLLO DE LA INVESTIGACIÓN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s-MX" sz="2400">
                <a:latin typeface="Roboto"/>
                <a:ea typeface="Roboto"/>
                <a:cs typeface="Roboto"/>
                <a:sym typeface="Roboto"/>
              </a:rPr>
              <a:t>CONCLUSIÓN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s-MX" sz="2400">
                <a:latin typeface="Roboto"/>
                <a:ea typeface="Roboto"/>
                <a:cs typeface="Roboto"/>
                <a:sym typeface="Roboto"/>
              </a:rPr>
              <a:t>IMPACTO DE LA PROPUESTA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07" name="Google Shape;10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46748" y="1144100"/>
            <a:ext cx="2492576" cy="70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XTUNIVERSITARIA\Desktop\VINCULACION UT\LOGO DE UT con DE.png" id="332" name="Google Shape;33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102" y="245036"/>
            <a:ext cx="1224136" cy="4832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h.canalsonora.com/wp-content/uploads/2016/03/Logo-Sonora-unidos.jpg" id="333" name="Google Shape;333;p32"/>
          <p:cNvPicPr preferRelativeResize="0"/>
          <p:nvPr/>
        </p:nvPicPr>
        <p:blipFill rotWithShape="1">
          <a:blip r:embed="rId4">
            <a:alphaModFix/>
          </a:blip>
          <a:srcRect b="27506" l="5708" r="6341" t="21108"/>
          <a:stretch/>
        </p:blipFill>
        <p:spPr>
          <a:xfrm>
            <a:off x="3943288" y="6093296"/>
            <a:ext cx="1041400" cy="309563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2"/>
          <p:cNvSpPr/>
          <p:nvPr/>
        </p:nvSpPr>
        <p:spPr>
          <a:xfrm>
            <a:off x="778823" y="14555969"/>
            <a:ext cx="6861900" cy="63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32"/>
          <p:cNvSpPr/>
          <p:nvPr/>
        </p:nvSpPr>
        <p:spPr>
          <a:xfrm>
            <a:off x="1310590" y="6402859"/>
            <a:ext cx="6861900" cy="63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32"/>
          <p:cNvSpPr/>
          <p:nvPr/>
        </p:nvSpPr>
        <p:spPr>
          <a:xfrm>
            <a:off x="1069626" y="6431960"/>
            <a:ext cx="714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San Luis Río Colorado, Sonora a </a:t>
            </a:r>
            <a:r>
              <a:rPr lang="es-MX" sz="1200">
                <a:solidFill>
                  <a:schemeClr val="dk1"/>
                </a:solidFill>
              </a:rPr>
              <a:t>11</a:t>
            </a:r>
            <a:r>
              <a:rPr lang="es-MX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diciembre del 2017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pg200.sec-sonora.gob.mx/cambiospersonal/sistema/images/logoOficial_.png" id="337" name="Google Shape;337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1207" y="245036"/>
            <a:ext cx="3290673" cy="483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0238" y="192868"/>
            <a:ext cx="1885462" cy="53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62377" y="1660075"/>
            <a:ext cx="5619251" cy="1595374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2"/>
          <p:cNvSpPr txBox="1"/>
          <p:nvPr/>
        </p:nvSpPr>
        <p:spPr>
          <a:xfrm>
            <a:off x="1057500" y="4104975"/>
            <a:ext cx="7029000" cy="11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50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Gracias por su atención</a:t>
            </a:r>
            <a:endParaRPr b="1" sz="50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XTUNIVERSITARIA\Desktop\VINCULACION UT\LOGO DE UT con DE.png" id="112" name="Google Shape;11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102" y="245036"/>
            <a:ext cx="1224136" cy="4832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h.canalsonora.com/wp-content/uploads/2016/03/Logo-Sonora-unidos.jpg" id="113" name="Google Shape;113;p15"/>
          <p:cNvPicPr preferRelativeResize="0"/>
          <p:nvPr/>
        </p:nvPicPr>
        <p:blipFill rotWithShape="1">
          <a:blip r:embed="rId4">
            <a:alphaModFix/>
          </a:blip>
          <a:srcRect b="27506" l="5708" r="6341" t="21108"/>
          <a:stretch/>
        </p:blipFill>
        <p:spPr>
          <a:xfrm>
            <a:off x="3943288" y="6093296"/>
            <a:ext cx="1041400" cy="30956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/>
          <p:nvPr/>
        </p:nvSpPr>
        <p:spPr>
          <a:xfrm>
            <a:off x="778823" y="14555969"/>
            <a:ext cx="6861900" cy="63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5"/>
          <p:cNvSpPr/>
          <p:nvPr/>
        </p:nvSpPr>
        <p:spPr>
          <a:xfrm>
            <a:off x="1310590" y="6402859"/>
            <a:ext cx="6861900" cy="63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5"/>
          <p:cNvSpPr/>
          <p:nvPr/>
        </p:nvSpPr>
        <p:spPr>
          <a:xfrm>
            <a:off x="1069626" y="6431960"/>
            <a:ext cx="714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San Luis Río Colorado, Sonora a </a:t>
            </a:r>
            <a:r>
              <a:rPr lang="es-MX" sz="1200">
                <a:solidFill>
                  <a:schemeClr val="dk1"/>
                </a:solidFill>
              </a:rPr>
              <a:t>11</a:t>
            </a:r>
            <a:r>
              <a:rPr lang="es-MX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diciembre del 2017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pg200.sec-sonora.gob.mx/cambiospersonal/sistema/images/logoOficial_.png" id="117" name="Google Shape;11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1207" y="245036"/>
            <a:ext cx="3290673" cy="483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0238" y="192868"/>
            <a:ext cx="1885462" cy="53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46748" y="1144100"/>
            <a:ext cx="2492576" cy="7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 txBox="1"/>
          <p:nvPr/>
        </p:nvSpPr>
        <p:spPr>
          <a:xfrm>
            <a:off x="416325" y="1370100"/>
            <a:ext cx="8223000" cy="44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000">
                <a:latin typeface="Roboto"/>
                <a:ea typeface="Roboto"/>
                <a:cs typeface="Roboto"/>
                <a:sym typeface="Roboto"/>
              </a:rPr>
              <a:t>Planteamiento del problema: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000">
                <a:latin typeface="Roboto"/>
                <a:ea typeface="Roboto"/>
                <a:cs typeface="Roboto"/>
                <a:sym typeface="Roboto"/>
              </a:rPr>
              <a:t>Surgió la necesidad de implementar nuevas tecnologías para el desarrollo de sus sistemas de control y administración informática, así como el reforzamiento en el control del acceso de usuarios.</a:t>
            </a:r>
            <a:r>
              <a:rPr b="1" lang="es-MX" sz="3600">
                <a:latin typeface="Roboto"/>
                <a:ea typeface="Roboto"/>
                <a:cs typeface="Roboto"/>
                <a:sym typeface="Roboto"/>
              </a:rPr>
              <a:t> </a:t>
            </a:r>
            <a:endParaRPr b="1" sz="3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XTUNIVERSITARIA\Desktop\VINCULACION UT\LOGO DE UT con DE.png" id="125" name="Google Shape;12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102" y="245036"/>
            <a:ext cx="1224136" cy="4832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h.canalsonora.com/wp-content/uploads/2016/03/Logo-Sonora-unidos.jpg" id="126" name="Google Shape;126;p16"/>
          <p:cNvPicPr preferRelativeResize="0"/>
          <p:nvPr/>
        </p:nvPicPr>
        <p:blipFill rotWithShape="1">
          <a:blip r:embed="rId4">
            <a:alphaModFix/>
          </a:blip>
          <a:srcRect b="27506" l="5708" r="6341" t="21108"/>
          <a:stretch/>
        </p:blipFill>
        <p:spPr>
          <a:xfrm>
            <a:off x="3943288" y="6093296"/>
            <a:ext cx="1041400" cy="30956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6"/>
          <p:cNvSpPr/>
          <p:nvPr/>
        </p:nvSpPr>
        <p:spPr>
          <a:xfrm>
            <a:off x="778823" y="14555969"/>
            <a:ext cx="6861900" cy="63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6"/>
          <p:cNvSpPr/>
          <p:nvPr/>
        </p:nvSpPr>
        <p:spPr>
          <a:xfrm>
            <a:off x="1310590" y="6402859"/>
            <a:ext cx="6861900" cy="63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6"/>
          <p:cNvSpPr/>
          <p:nvPr/>
        </p:nvSpPr>
        <p:spPr>
          <a:xfrm>
            <a:off x="1069626" y="6431960"/>
            <a:ext cx="714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San Luis Río Colorado, Sonora a </a:t>
            </a:r>
            <a:r>
              <a:rPr lang="es-MX" sz="1200">
                <a:solidFill>
                  <a:schemeClr val="dk1"/>
                </a:solidFill>
              </a:rPr>
              <a:t>11</a:t>
            </a:r>
            <a:r>
              <a:rPr lang="es-MX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diciembre del 2017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pg200.sec-sonora.gob.mx/cambiospersonal/sistema/images/logoOficial_.png" id="130" name="Google Shape;130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1207" y="245036"/>
            <a:ext cx="3290673" cy="483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0238" y="192868"/>
            <a:ext cx="1885462" cy="53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46748" y="1144100"/>
            <a:ext cx="2492576" cy="7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 txBox="1"/>
          <p:nvPr/>
        </p:nvSpPr>
        <p:spPr>
          <a:xfrm>
            <a:off x="416325" y="1370100"/>
            <a:ext cx="8223000" cy="46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000">
                <a:latin typeface="Roboto"/>
                <a:ea typeface="Roboto"/>
                <a:cs typeface="Roboto"/>
                <a:sym typeface="Roboto"/>
              </a:rPr>
              <a:t>Objetivo General</a:t>
            </a:r>
            <a:r>
              <a:rPr b="1" lang="es-MX" sz="3000">
                <a:latin typeface="Roboto"/>
                <a:ea typeface="Roboto"/>
                <a:cs typeface="Roboto"/>
                <a:sym typeface="Roboto"/>
              </a:rPr>
              <a:t>: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000">
                <a:latin typeface="Roboto"/>
                <a:ea typeface="Roboto"/>
                <a:cs typeface="Roboto"/>
                <a:sym typeface="Roboto"/>
              </a:rPr>
              <a:t>Desarrollo de prototipos para los sistemas GPM y POS, estos prototipos serán realizados en plataforma Web y Móvil. 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000">
                <a:latin typeface="Roboto"/>
                <a:ea typeface="Roboto"/>
                <a:cs typeface="Roboto"/>
                <a:sym typeface="Roboto"/>
              </a:rPr>
              <a:t>Tomando en cuenta que es de suma importancia la identificación única de los usuarios para futuros trámites entre otras funcionalidades de los sistemas. 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XTUNIVERSITARIA\Desktop\VINCULACION UT\LOGO DE UT con DE.png" id="138" name="Google Shape;13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102" y="245036"/>
            <a:ext cx="1224136" cy="4832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h.canalsonora.com/wp-content/uploads/2016/03/Logo-Sonora-unidos.jpg" id="139" name="Google Shape;139;p17"/>
          <p:cNvPicPr preferRelativeResize="0"/>
          <p:nvPr/>
        </p:nvPicPr>
        <p:blipFill rotWithShape="1">
          <a:blip r:embed="rId4">
            <a:alphaModFix/>
          </a:blip>
          <a:srcRect b="27506" l="5708" r="6341" t="21108"/>
          <a:stretch/>
        </p:blipFill>
        <p:spPr>
          <a:xfrm>
            <a:off x="3943288" y="6093296"/>
            <a:ext cx="1041400" cy="309563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7"/>
          <p:cNvSpPr/>
          <p:nvPr/>
        </p:nvSpPr>
        <p:spPr>
          <a:xfrm>
            <a:off x="778823" y="14555969"/>
            <a:ext cx="6861900" cy="63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7"/>
          <p:cNvSpPr/>
          <p:nvPr/>
        </p:nvSpPr>
        <p:spPr>
          <a:xfrm>
            <a:off x="1310590" y="6402859"/>
            <a:ext cx="6861900" cy="63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7"/>
          <p:cNvSpPr/>
          <p:nvPr/>
        </p:nvSpPr>
        <p:spPr>
          <a:xfrm>
            <a:off x="1069626" y="6431960"/>
            <a:ext cx="714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San Luis Río Colorado, Sonora a </a:t>
            </a:r>
            <a:r>
              <a:rPr lang="es-MX" sz="1200">
                <a:solidFill>
                  <a:schemeClr val="dk1"/>
                </a:solidFill>
              </a:rPr>
              <a:t>11</a:t>
            </a:r>
            <a:r>
              <a:rPr lang="es-MX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diciembre del 2017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pg200.sec-sonora.gob.mx/cambiospersonal/sistema/images/logoOficial_.png" id="143" name="Google Shape;14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1207" y="245036"/>
            <a:ext cx="3290673" cy="483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0238" y="192868"/>
            <a:ext cx="1885462" cy="53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46748" y="1144100"/>
            <a:ext cx="2492576" cy="7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7"/>
          <p:cNvSpPr txBox="1"/>
          <p:nvPr/>
        </p:nvSpPr>
        <p:spPr>
          <a:xfrm>
            <a:off x="416325" y="1370100"/>
            <a:ext cx="8223000" cy="46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000">
                <a:latin typeface="Roboto"/>
                <a:ea typeface="Roboto"/>
                <a:cs typeface="Roboto"/>
                <a:sym typeface="Roboto"/>
              </a:rPr>
              <a:t>Objetivos </a:t>
            </a:r>
            <a:r>
              <a:rPr b="1" lang="es-MX" sz="3000">
                <a:latin typeface="Roboto"/>
                <a:ea typeface="Roboto"/>
                <a:cs typeface="Roboto"/>
                <a:sym typeface="Roboto"/>
              </a:rPr>
              <a:t>Específicos</a:t>
            </a:r>
            <a:r>
              <a:rPr b="1" lang="es-MX" sz="3000">
                <a:latin typeface="Roboto"/>
                <a:ea typeface="Roboto"/>
                <a:cs typeface="Roboto"/>
                <a:sym typeface="Roboto"/>
              </a:rPr>
              <a:t>: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-419100" lvl="0" marL="457200" rtl="0" algn="just">
              <a:spcBef>
                <a:spcPts val="0"/>
              </a:spcBef>
              <a:spcAft>
                <a:spcPts val="0"/>
              </a:spcAft>
              <a:buSzPts val="3000"/>
              <a:buFont typeface="Roboto"/>
              <a:buChar char="●"/>
            </a:pPr>
            <a:r>
              <a:rPr lang="es-MX" sz="3000">
                <a:latin typeface="Roboto"/>
                <a:ea typeface="Roboto"/>
                <a:cs typeface="Roboto"/>
                <a:sym typeface="Roboto"/>
              </a:rPr>
              <a:t>Control del acceso de usuarios.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 algn="just">
              <a:spcBef>
                <a:spcPts val="0"/>
              </a:spcBef>
              <a:spcAft>
                <a:spcPts val="0"/>
              </a:spcAft>
              <a:buSzPts val="3000"/>
              <a:buFont typeface="Roboto"/>
              <a:buChar char="●"/>
            </a:pPr>
            <a:r>
              <a:rPr lang="es-MX" sz="3000">
                <a:latin typeface="Roboto"/>
                <a:ea typeface="Roboto"/>
                <a:cs typeface="Roboto"/>
                <a:sym typeface="Roboto"/>
              </a:rPr>
              <a:t>Reforzamiento del módulo de seguridad.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 algn="just">
              <a:spcBef>
                <a:spcPts val="0"/>
              </a:spcBef>
              <a:spcAft>
                <a:spcPts val="0"/>
              </a:spcAft>
              <a:buSzPts val="3000"/>
              <a:buFont typeface="Roboto"/>
              <a:buChar char="●"/>
            </a:pPr>
            <a:r>
              <a:rPr lang="es-MX" sz="3000">
                <a:latin typeface="Roboto"/>
                <a:ea typeface="Roboto"/>
                <a:cs typeface="Roboto"/>
                <a:sym typeface="Roboto"/>
              </a:rPr>
              <a:t>Mayor portabilidad de los sistemas.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 algn="just">
              <a:spcBef>
                <a:spcPts val="0"/>
              </a:spcBef>
              <a:spcAft>
                <a:spcPts val="0"/>
              </a:spcAft>
              <a:buSzPts val="3000"/>
              <a:buFont typeface="Roboto"/>
              <a:buChar char="●"/>
            </a:pPr>
            <a:r>
              <a:rPr lang="es-MX" sz="3000">
                <a:latin typeface="Roboto"/>
                <a:ea typeface="Roboto"/>
                <a:cs typeface="Roboto"/>
                <a:sym typeface="Roboto"/>
              </a:rPr>
              <a:t>Aumentar la usabilidad.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 algn="just">
              <a:spcBef>
                <a:spcPts val="0"/>
              </a:spcBef>
              <a:spcAft>
                <a:spcPts val="0"/>
              </a:spcAft>
              <a:buSzPts val="3000"/>
              <a:buFont typeface="Roboto"/>
              <a:buChar char="●"/>
            </a:pPr>
            <a:r>
              <a:rPr lang="es-MX" sz="3000">
                <a:latin typeface="Roboto"/>
                <a:ea typeface="Roboto"/>
                <a:cs typeface="Roboto"/>
                <a:sym typeface="Roboto"/>
              </a:rPr>
              <a:t>Utilización de Web Service.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XTUNIVERSITARIA\Desktop\VINCULACION UT\LOGO DE UT con DE.png" id="151" name="Google Shape;15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102" y="245036"/>
            <a:ext cx="1224136" cy="4832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h.canalsonora.com/wp-content/uploads/2016/03/Logo-Sonora-unidos.jpg" id="152" name="Google Shape;152;p18"/>
          <p:cNvPicPr preferRelativeResize="0"/>
          <p:nvPr/>
        </p:nvPicPr>
        <p:blipFill rotWithShape="1">
          <a:blip r:embed="rId4">
            <a:alphaModFix/>
          </a:blip>
          <a:srcRect b="27506" l="5708" r="6341" t="21108"/>
          <a:stretch/>
        </p:blipFill>
        <p:spPr>
          <a:xfrm>
            <a:off x="3943288" y="6093296"/>
            <a:ext cx="1041400" cy="30956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778823" y="14555969"/>
            <a:ext cx="6861900" cy="63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8"/>
          <p:cNvSpPr/>
          <p:nvPr/>
        </p:nvSpPr>
        <p:spPr>
          <a:xfrm>
            <a:off x="1310590" y="6402859"/>
            <a:ext cx="6861900" cy="63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8"/>
          <p:cNvSpPr/>
          <p:nvPr/>
        </p:nvSpPr>
        <p:spPr>
          <a:xfrm>
            <a:off x="1069626" y="6431960"/>
            <a:ext cx="714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San Luis Río Colorado, Sonora a </a:t>
            </a:r>
            <a:r>
              <a:rPr lang="es-MX" sz="1200">
                <a:solidFill>
                  <a:schemeClr val="dk1"/>
                </a:solidFill>
              </a:rPr>
              <a:t>11</a:t>
            </a:r>
            <a:r>
              <a:rPr lang="es-MX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diciembre del 2017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pg200.sec-sonora.gob.mx/cambiospersonal/sistema/images/logoOficial_.png" id="156" name="Google Shape;156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1207" y="245036"/>
            <a:ext cx="3290673" cy="483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0238" y="192868"/>
            <a:ext cx="1885462" cy="53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46748" y="1144100"/>
            <a:ext cx="2492576" cy="7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8"/>
          <p:cNvSpPr txBox="1"/>
          <p:nvPr/>
        </p:nvSpPr>
        <p:spPr>
          <a:xfrm>
            <a:off x="416325" y="1370100"/>
            <a:ext cx="82230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000">
                <a:latin typeface="Roboto"/>
                <a:ea typeface="Roboto"/>
                <a:cs typeface="Roboto"/>
                <a:sym typeface="Roboto"/>
              </a:rPr>
              <a:t>Desarrollo de la investigación</a:t>
            </a:r>
            <a:r>
              <a:rPr b="1" lang="es-MX" sz="3000">
                <a:latin typeface="Roboto"/>
                <a:ea typeface="Roboto"/>
                <a:cs typeface="Roboto"/>
                <a:sym typeface="Roboto"/>
              </a:rPr>
              <a:t>: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160" name="Google Shape;160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84213" y="2077800"/>
            <a:ext cx="2261396" cy="4020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71775" y="1947900"/>
            <a:ext cx="2261374" cy="4020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XTUNIVERSITARIA\Desktop\VINCULACION UT\LOGO DE UT con DE.png" id="166" name="Google Shape;16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102" y="245036"/>
            <a:ext cx="1224136" cy="4832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h.canalsonora.com/wp-content/uploads/2016/03/Logo-Sonora-unidos.jpg" id="167" name="Google Shape;167;p19"/>
          <p:cNvPicPr preferRelativeResize="0"/>
          <p:nvPr/>
        </p:nvPicPr>
        <p:blipFill rotWithShape="1">
          <a:blip r:embed="rId4">
            <a:alphaModFix/>
          </a:blip>
          <a:srcRect b="27506" l="5708" r="6341" t="21108"/>
          <a:stretch/>
        </p:blipFill>
        <p:spPr>
          <a:xfrm>
            <a:off x="3943288" y="6093296"/>
            <a:ext cx="1041400" cy="30956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9"/>
          <p:cNvSpPr/>
          <p:nvPr/>
        </p:nvSpPr>
        <p:spPr>
          <a:xfrm>
            <a:off x="778823" y="14555969"/>
            <a:ext cx="6861900" cy="63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9"/>
          <p:cNvSpPr/>
          <p:nvPr/>
        </p:nvSpPr>
        <p:spPr>
          <a:xfrm>
            <a:off x="1310590" y="6402859"/>
            <a:ext cx="6861900" cy="63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9"/>
          <p:cNvSpPr/>
          <p:nvPr/>
        </p:nvSpPr>
        <p:spPr>
          <a:xfrm>
            <a:off x="1069626" y="6431960"/>
            <a:ext cx="714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San Luis Río Colorado, Sonora a </a:t>
            </a:r>
            <a:r>
              <a:rPr lang="es-MX" sz="1200">
                <a:solidFill>
                  <a:schemeClr val="dk1"/>
                </a:solidFill>
              </a:rPr>
              <a:t>11</a:t>
            </a:r>
            <a:r>
              <a:rPr lang="es-MX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diciembre del 2017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pg200.sec-sonora.gob.mx/cambiospersonal/sistema/images/logoOficial_.png" id="171" name="Google Shape;171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1207" y="245036"/>
            <a:ext cx="3290673" cy="483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0238" y="192868"/>
            <a:ext cx="1885462" cy="53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8563" y="884138"/>
            <a:ext cx="7046875" cy="505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XTUNIVERSITARIA\Desktop\VINCULACION UT\LOGO DE UT con DE.png" id="178" name="Google Shape;17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102" y="245036"/>
            <a:ext cx="1224136" cy="4832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h.canalsonora.com/wp-content/uploads/2016/03/Logo-Sonora-unidos.jpg" id="179" name="Google Shape;179;p20"/>
          <p:cNvPicPr preferRelativeResize="0"/>
          <p:nvPr/>
        </p:nvPicPr>
        <p:blipFill rotWithShape="1">
          <a:blip r:embed="rId4">
            <a:alphaModFix/>
          </a:blip>
          <a:srcRect b="27506" l="5708" r="6341" t="21108"/>
          <a:stretch/>
        </p:blipFill>
        <p:spPr>
          <a:xfrm>
            <a:off x="3943288" y="6093296"/>
            <a:ext cx="1041400" cy="309563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0"/>
          <p:cNvSpPr/>
          <p:nvPr/>
        </p:nvSpPr>
        <p:spPr>
          <a:xfrm>
            <a:off x="778823" y="14555969"/>
            <a:ext cx="6861900" cy="63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0"/>
          <p:cNvSpPr/>
          <p:nvPr/>
        </p:nvSpPr>
        <p:spPr>
          <a:xfrm>
            <a:off x="1310590" y="6402859"/>
            <a:ext cx="6861900" cy="63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0"/>
          <p:cNvSpPr/>
          <p:nvPr/>
        </p:nvSpPr>
        <p:spPr>
          <a:xfrm>
            <a:off x="1069626" y="6431960"/>
            <a:ext cx="714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San Luis Río Colorado, Sonora a </a:t>
            </a:r>
            <a:r>
              <a:rPr lang="es-MX" sz="1200">
                <a:solidFill>
                  <a:schemeClr val="dk1"/>
                </a:solidFill>
              </a:rPr>
              <a:t>11</a:t>
            </a:r>
            <a:r>
              <a:rPr lang="es-MX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diciembre del 2017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pg200.sec-sonora.gob.mx/cambiospersonal/sistema/images/logoOficial_.png" id="183" name="Google Shape;183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1207" y="245036"/>
            <a:ext cx="3290673" cy="483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0238" y="192868"/>
            <a:ext cx="1885462" cy="53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3088" y="1066913"/>
            <a:ext cx="8357825" cy="47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XTUNIVERSITARIA\Desktop\VINCULACION UT\LOGO DE UT con DE.png" id="190" name="Google Shape;19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102" y="245036"/>
            <a:ext cx="1224136" cy="4832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h.canalsonora.com/wp-content/uploads/2016/03/Logo-Sonora-unidos.jpg" id="191" name="Google Shape;191;p21"/>
          <p:cNvPicPr preferRelativeResize="0"/>
          <p:nvPr/>
        </p:nvPicPr>
        <p:blipFill rotWithShape="1">
          <a:blip r:embed="rId4">
            <a:alphaModFix/>
          </a:blip>
          <a:srcRect b="27506" l="5708" r="6341" t="21108"/>
          <a:stretch/>
        </p:blipFill>
        <p:spPr>
          <a:xfrm>
            <a:off x="3943288" y="6093296"/>
            <a:ext cx="1041400" cy="309563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1"/>
          <p:cNvSpPr/>
          <p:nvPr/>
        </p:nvSpPr>
        <p:spPr>
          <a:xfrm>
            <a:off x="778823" y="14555969"/>
            <a:ext cx="6861900" cy="63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1"/>
          <p:cNvSpPr/>
          <p:nvPr/>
        </p:nvSpPr>
        <p:spPr>
          <a:xfrm>
            <a:off x="1310590" y="6402859"/>
            <a:ext cx="6861900" cy="63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1"/>
          <p:cNvSpPr/>
          <p:nvPr/>
        </p:nvSpPr>
        <p:spPr>
          <a:xfrm>
            <a:off x="1069626" y="6431960"/>
            <a:ext cx="714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San Luis Río Colorado, Sonora a </a:t>
            </a:r>
            <a:r>
              <a:rPr lang="es-MX" sz="1200">
                <a:solidFill>
                  <a:schemeClr val="dk1"/>
                </a:solidFill>
              </a:rPr>
              <a:t>11</a:t>
            </a:r>
            <a:r>
              <a:rPr lang="es-MX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diciembre del 2017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pg200.sec-sonora.gob.mx/cambiospersonal/sistema/images/logoOficial_.png" id="195" name="Google Shape;195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1207" y="245036"/>
            <a:ext cx="3290673" cy="483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0238" y="192868"/>
            <a:ext cx="1885462" cy="53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9875" y="1435300"/>
            <a:ext cx="2340924" cy="4161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74877" y="1435262"/>
            <a:ext cx="2340924" cy="4161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37925" y="1435300"/>
            <a:ext cx="2340924" cy="4161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